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8"/>
  </p:notesMasterIdLst>
  <p:sldIdLst>
    <p:sldId id="280" r:id="rId2"/>
    <p:sldId id="281" r:id="rId3"/>
    <p:sldId id="282" r:id="rId4"/>
    <p:sldId id="534" r:id="rId5"/>
    <p:sldId id="283" r:id="rId6"/>
    <p:sldId id="285" r:id="rId7"/>
    <p:sldId id="284" r:id="rId8"/>
    <p:sldId id="532" r:id="rId9"/>
    <p:sldId id="286" r:id="rId10"/>
    <p:sldId id="287" r:id="rId11"/>
    <p:sldId id="329" r:id="rId12"/>
    <p:sldId id="288" r:id="rId13"/>
    <p:sldId id="530" r:id="rId14"/>
    <p:sldId id="289" r:id="rId15"/>
    <p:sldId id="290" r:id="rId16"/>
    <p:sldId id="291" r:id="rId17"/>
    <p:sldId id="535" r:id="rId18"/>
    <p:sldId id="292" r:id="rId19"/>
    <p:sldId id="294" r:id="rId20"/>
    <p:sldId id="293" r:id="rId21"/>
    <p:sldId id="372" r:id="rId22"/>
    <p:sldId id="533" r:id="rId23"/>
    <p:sldId id="319" r:id="rId24"/>
    <p:sldId id="320" r:id="rId25"/>
    <p:sldId id="330" r:id="rId26"/>
    <p:sldId id="536" r:id="rId27"/>
    <p:sldId id="323" r:id="rId28"/>
    <p:sldId id="324" r:id="rId29"/>
    <p:sldId id="334" r:id="rId30"/>
    <p:sldId id="537" r:id="rId31"/>
    <p:sldId id="325" r:id="rId32"/>
    <p:sldId id="326" r:id="rId33"/>
    <p:sldId id="335" r:id="rId34"/>
    <p:sldId id="336" r:id="rId35"/>
    <p:sldId id="337" r:id="rId36"/>
    <p:sldId id="53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len" initials="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92" autoAdjust="0"/>
    <p:restoredTop sz="95164" autoAdjust="0"/>
  </p:normalViewPr>
  <p:slideViewPr>
    <p:cSldViewPr snapToGrid="0">
      <p:cViewPr varScale="1">
        <p:scale>
          <a:sx n="115" d="100"/>
          <a:sy n="115" d="100"/>
        </p:scale>
        <p:origin x="156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2FC89-6A61-4C3E-ABB0-7E0F8FE74490}" type="datetimeFigureOut">
              <a:rPr lang="ru-RU" smtClean="0"/>
              <a:t>04.12.2024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5489-1C9F-4125-8BF4-209A7C3B3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390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C4ACD-B516-4FBA-92CF-BE48F3DA9DCB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911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5999E-A2A1-402F-B3B5-F0B337C04F90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176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AA462-EC36-469B-82A2-1210B46D5EA3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405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2E57-B320-4F44-97D9-B1985E7F9260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581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DC306-1231-44A0-B053-261600AF125A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352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0B87-DAD8-4CDF-A484-A43815B8154C}" type="datetime1">
              <a:rPr lang="ru-RU" smtClean="0"/>
              <a:t>04.12.2024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88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0F0CB-C81D-4C5F-8E27-D7259649FCF0}" type="datetime1">
              <a:rPr lang="ru-RU" smtClean="0"/>
              <a:t>04.12.2024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25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F15A-B4B0-421A-B89F-3F4CE6F04946}" type="datetime1">
              <a:rPr lang="ru-RU" smtClean="0"/>
              <a:t>04.12.2024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510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DCE98-8877-4A8F-85AD-01D3D65777FE}" type="datetime1">
              <a:rPr lang="ru-RU" smtClean="0"/>
              <a:t>04.12.2024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1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B677B-01B8-4F0F-AEE9-FACE8AB9BC38}" type="datetime1">
              <a:rPr lang="ru-RU" smtClean="0"/>
              <a:t>04.12.2024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9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3245-14D2-4751-A7FF-5DF5E9165344}" type="datetime1">
              <a:rPr lang="ru-RU" smtClean="0"/>
              <a:t>04.12.2024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717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9D5F6-9A87-418B-82EB-BBF6839BA757}" type="datetime1">
              <a:rPr lang="ru-RU" smtClean="0"/>
              <a:t>04.12.2024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CE0FC-BBDC-464B-B5C8-F28E268A3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95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.png"/><Relationship Id="rId7" Type="http://schemas.openxmlformats.org/officeDocument/2006/relationships/image" Target="../media/image3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.png"/><Relationship Id="rId7" Type="http://schemas.openxmlformats.org/officeDocument/2006/relationships/image" Target="../media/image3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2.png"/><Relationship Id="rId7" Type="http://schemas.openxmlformats.org/officeDocument/2006/relationships/image" Target="../media/image4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2.png"/><Relationship Id="rId7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.png"/><Relationship Id="rId7" Type="http://schemas.openxmlformats.org/officeDocument/2006/relationships/image" Target="../media/image5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2.png"/><Relationship Id="rId7" Type="http://schemas.openxmlformats.org/officeDocument/2006/relationships/image" Target="../media/image5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2.png"/><Relationship Id="rId7" Type="http://schemas.openxmlformats.org/officeDocument/2006/relationships/image" Target="../media/image5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3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2.png"/><Relationship Id="rId7" Type="http://schemas.openxmlformats.org/officeDocument/2006/relationships/image" Target="../media/image6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2.png"/><Relationship Id="rId7" Type="http://schemas.openxmlformats.org/officeDocument/2006/relationships/image" Target="../media/image7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3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2.png"/><Relationship Id="rId7" Type="http://schemas.openxmlformats.org/officeDocument/2006/relationships/image" Target="../media/image7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3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2.png"/><Relationship Id="rId7" Type="http://schemas.openxmlformats.org/officeDocument/2006/relationships/image" Target="../media/image8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3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2.png"/><Relationship Id="rId7" Type="http://schemas.openxmlformats.org/officeDocument/2006/relationships/image" Target="../media/image8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3.gi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2.png"/><Relationship Id="rId7" Type="http://schemas.openxmlformats.org/officeDocument/2006/relationships/image" Target="../media/image8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3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3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2.png"/><Relationship Id="rId7" Type="http://schemas.openxmlformats.org/officeDocument/2006/relationships/image" Target="../media/image9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3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3" Type="http://schemas.openxmlformats.org/officeDocument/2006/relationships/image" Target="../media/image2.png"/><Relationship Id="rId7" Type="http://schemas.openxmlformats.org/officeDocument/2006/relationships/image" Target="../media/image9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3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openxmlformats.org/officeDocument/2006/relationships/image" Target="../media/image3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2.png"/><Relationship Id="rId7" Type="http://schemas.openxmlformats.org/officeDocument/2006/relationships/image" Target="../media/image10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3.gi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2.png"/><Relationship Id="rId7" Type="http://schemas.openxmlformats.org/officeDocument/2006/relationships/image" Target="../media/image10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3.gi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2.png"/><Relationship Id="rId7" Type="http://schemas.openxmlformats.org/officeDocument/2006/relationships/image" Target="../media/image1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3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eg"/><Relationship Id="rId3" Type="http://schemas.openxmlformats.org/officeDocument/2006/relationships/image" Target="../media/image2.png"/><Relationship Id="rId7" Type="http://schemas.openxmlformats.org/officeDocument/2006/relationships/image" Target="../media/image1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3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3" Type="http://schemas.openxmlformats.org/officeDocument/2006/relationships/image" Target="../media/image2.png"/><Relationship Id="rId7" Type="http://schemas.openxmlformats.org/officeDocument/2006/relationships/image" Target="../media/image1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1A749A2-DF75-49E7-9D4A-0E779B8BE22E}"/>
              </a:ext>
            </a:extLst>
          </p:cNvPr>
          <p:cNvSpPr/>
          <p:nvPr/>
        </p:nvSpPr>
        <p:spPr>
          <a:xfrm>
            <a:off x="500043" y="1230190"/>
            <a:ext cx="4761103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</a:t>
            </a:r>
            <a:r>
              <a:rPr kumimoji="0" lang="ru-RU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,85 га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319084" y="4559713"/>
            <a:ext cx="4572000" cy="1649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4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данной территории проводилось в 2014 году. На территории обустроена детская и спортивная площадки. С момента последнего благоустройства прошло 8 лет, в связи с чем принято решение о необходимости благоустройства данной территории.</a:t>
            </a:r>
          </a:p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577388" y="765733"/>
            <a:ext cx="5037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ул. Свободы д.43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810817-84A7-464B-993C-7A532DD144C7}"/>
              </a:ext>
            </a:extLst>
          </p:cNvPr>
          <p:cNvSpPr txBox="1"/>
          <p:nvPr/>
        </p:nvSpPr>
        <p:spPr>
          <a:xfrm>
            <a:off x="272667" y="1650547"/>
            <a:ext cx="415429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работ: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АБП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бортового камня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садовых диванов </a:t>
            </a:r>
          </a:p>
          <a:p>
            <a:pPr marL="342900" indent="-342900"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урн </a:t>
            </a:r>
          </a:p>
          <a:p>
            <a:pPr marL="342900" indent="-342900"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детской площадки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спортивной площадки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площадки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воркаут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газона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кустарников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МАФ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контейнерной площадки</a:t>
            </a:r>
          </a:p>
          <a:p>
            <a:pPr marL="342900" indent="-342900">
              <a:buAutoNum type="arabicPeriod" startAt="4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572" y="56534"/>
            <a:ext cx="578642" cy="7544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F341E9-0A9D-44DB-8A3A-0EF2162C91C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319084" y="903453"/>
            <a:ext cx="4625975" cy="3411220"/>
          </a:xfrm>
          <a:prstGeom prst="rect">
            <a:avLst/>
          </a:prstGeo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78A9FC-E156-4801-8F77-2A9A1DE54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36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569287-8A7A-4A53-B1E2-8BA1A1096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121" y="1570052"/>
            <a:ext cx="3840503" cy="21627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0CBBDC-C70D-4882-B098-35A65BA52F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19" y="1570052"/>
            <a:ext cx="3840501" cy="216277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841E8CA-89D6-4494-AE30-5AF657942C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121" y="3965728"/>
            <a:ext cx="3823684" cy="215330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37E9E7-5DA1-456F-B813-5601D7A283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18" y="3922346"/>
            <a:ext cx="3840501" cy="2162774"/>
          </a:xfrm>
          <a:prstGeom prst="rect">
            <a:avLst/>
          </a:prstGeom>
        </p:spPr>
      </p:pic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D850A725-3B71-42BA-9C2D-EBF455B5A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419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C75269-ED1E-4621-901C-382A2BAD43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431" y="1585177"/>
            <a:ext cx="3840501" cy="21627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2D2E8A9-D802-42EE-B000-B88E288BCF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89" y="1585177"/>
            <a:ext cx="3840501" cy="216277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4AA5841-6F96-459D-B293-E06878D487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65" y="3970274"/>
            <a:ext cx="3739425" cy="210585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576C4F5-2291-41D9-9025-0D821423E5A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624" y="3970274"/>
            <a:ext cx="3840501" cy="216277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545C0AC-924C-4FBE-B44B-A85038806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984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7FF352-CB5E-4CD1-8C4E-E3EC89FDBD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096" y="1570052"/>
            <a:ext cx="3840504" cy="21627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8E2375F-AE7D-4DC5-82AA-94C20A8850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096" y="3941362"/>
            <a:ext cx="3840503" cy="22273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4A50899-F0C2-4523-9518-D22CC24A09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7" y="1570052"/>
            <a:ext cx="3840502" cy="21627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055F82D-DF8F-4C07-8EBE-0A8DA8AEFA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35" y="3922346"/>
            <a:ext cx="3840500" cy="216277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2DAB80-13C0-4734-AC42-12667DE5C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740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Стало: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F2DAB80-13C0-4734-AC42-12667DE5C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13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82" y="1335367"/>
            <a:ext cx="3474660" cy="26059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702" y="1335367"/>
            <a:ext cx="3474659" cy="26059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703" y="4076095"/>
            <a:ext cx="3440648" cy="25804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04" y="4076095"/>
            <a:ext cx="3434673" cy="257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101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1A749A2-DF75-49E7-9D4A-0E779B8BE22E}"/>
              </a:ext>
            </a:extLst>
          </p:cNvPr>
          <p:cNvSpPr/>
          <p:nvPr/>
        </p:nvSpPr>
        <p:spPr>
          <a:xfrm>
            <a:off x="63816" y="1314131"/>
            <a:ext cx="4761103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</a:t>
            </a:r>
            <a:r>
              <a:rPr kumimoji="0" lang="ru-RU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,39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га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112254" y="4668167"/>
            <a:ext cx="4691391" cy="164539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данной территории проводилось в 2017 году. На территории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проведены работы по ремонту АБП большими картами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благоустройство детских площадок не проводилось. С момента последнего благоустройства детских площадок прошло 6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лет, в связи с чем принято решение о необходимости благоустройства данной территории.</a:t>
            </a: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73240" y="781414"/>
            <a:ext cx="5037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ул. Нелидовская д.12 к.1, 12.к2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810817-84A7-464B-993C-7A532DD144C7}"/>
              </a:ext>
            </a:extLst>
          </p:cNvPr>
          <p:cNvSpPr txBox="1"/>
          <p:nvPr/>
        </p:nvSpPr>
        <p:spPr>
          <a:xfrm>
            <a:off x="167858" y="1667583"/>
            <a:ext cx="415429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работ: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АБП парковки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тропиночной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сети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бортового камня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садовых диванов </a:t>
            </a:r>
          </a:p>
          <a:p>
            <a:pPr marL="342900" indent="-342900"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урн </a:t>
            </a:r>
          </a:p>
          <a:p>
            <a:pPr marL="342900" indent="-342900"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детских площадок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цветников 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газона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кустарников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МАФ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бункерной площадки</a:t>
            </a:r>
          </a:p>
          <a:p>
            <a:pPr marL="342900" indent="-342900">
              <a:buAutoNum type="arabicPeriod" startAt="4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572" y="56534"/>
            <a:ext cx="578642" cy="7544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7D784F2-F893-4DA9-8832-2A0258470A1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039834" y="916761"/>
            <a:ext cx="3099894" cy="3568199"/>
          </a:xfrm>
          <a:prstGeom prst="rect">
            <a:avLst/>
          </a:prstGeo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BF521F-CDDA-4516-B4BD-270AF1BF4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117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E13F04-F09F-4CDD-9D11-38A2AFC3B1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971" y="1569109"/>
            <a:ext cx="3840503" cy="21627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A4F09B-C865-44E9-B519-9B96985006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95" y="1569108"/>
            <a:ext cx="3840503" cy="216277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5224572-C560-4CC7-8319-5F2E7AD48A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95" y="3956257"/>
            <a:ext cx="3840503" cy="216277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1AC9EDD-14C4-44DC-AEBD-17FFF839F4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970" y="3941362"/>
            <a:ext cx="3840503" cy="2162775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B7F970A3-8058-4698-9367-812C2AE0C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26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F5EA39-BA60-49EB-8556-E890BD0E89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526" y="1564766"/>
            <a:ext cx="3827247" cy="215531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E0DD2B-4C7D-4A77-8843-363044F2C6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7" y="1550801"/>
            <a:ext cx="3827247" cy="215530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B2CE547-365F-42CA-8C02-0B41DBCFB5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26" y="3922345"/>
            <a:ext cx="3827247" cy="215530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0AEE7A9-B954-4D99-BC3A-0DDD4B77A1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526" y="3922345"/>
            <a:ext cx="3827247" cy="2155310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DB1F6C9-50B4-449B-AFBC-B633F421A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072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Стало: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DB1F6C9-50B4-449B-AFBC-B633F421A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17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770" y="1659663"/>
            <a:ext cx="2981499" cy="22361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1" y="1659663"/>
            <a:ext cx="2975956" cy="22319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770" y="4213702"/>
            <a:ext cx="2981499" cy="22361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1" y="4213702"/>
            <a:ext cx="2975956" cy="223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14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1A749A2-DF75-49E7-9D4A-0E779B8BE22E}"/>
              </a:ext>
            </a:extLst>
          </p:cNvPr>
          <p:cNvSpPr/>
          <p:nvPr/>
        </p:nvSpPr>
        <p:spPr>
          <a:xfrm>
            <a:off x="63816" y="1314131"/>
            <a:ext cx="4761103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</a:t>
            </a:r>
            <a:r>
              <a:rPr kumimoji="0" lang="ru-RU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" y="738969"/>
            <a:ext cx="5037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ул. Свободы д.44 к.1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810817-84A7-464B-993C-7A532DD144C7}"/>
              </a:ext>
            </a:extLst>
          </p:cNvPr>
          <p:cNvSpPr txBox="1"/>
          <p:nvPr/>
        </p:nvSpPr>
        <p:spPr>
          <a:xfrm>
            <a:off x="89285" y="1766182"/>
            <a:ext cx="415429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работ: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АБП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бортового камня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садовых диванов </a:t>
            </a:r>
          </a:p>
          <a:p>
            <a:pPr marL="342900" indent="-342900"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урн </a:t>
            </a:r>
          </a:p>
          <a:p>
            <a:pPr marL="342900" indent="-342900"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детской площадки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газона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кустарников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МАФ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контейнерной и бункерной площадок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Нанесение разметки парковки и спецтехники</a:t>
            </a:r>
          </a:p>
          <a:p>
            <a:pPr marL="342900" indent="-342900">
              <a:buAutoNum type="arabicPeriod" startAt="4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572" y="56534"/>
            <a:ext cx="578642" cy="754453"/>
          </a:xfrm>
          <a:prstGeom prst="rect">
            <a:avLst/>
          </a:prstGeo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F3D28F-D31C-4835-8D90-C8C13747E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18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20E31F-F564-0C50-2590-8C33DF69D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919" y="1354626"/>
            <a:ext cx="3896865" cy="272496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2B0867-9394-4216-9380-30E525E4C678}"/>
              </a:ext>
            </a:extLst>
          </p:cNvPr>
          <p:cNvSpPr txBox="1"/>
          <p:nvPr/>
        </p:nvSpPr>
        <p:spPr>
          <a:xfrm>
            <a:off x="4407214" y="4245328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данной территории проводилось в 2019 году(ремонт АБП). На территории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были проведены работы по ремонту АБП большими картами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благоустройство детских площадок не проводилось. С момента последнего благоустройства детских площадок прошло более 5 лет, в связи с чем принято решение о необходимости благоустройства данной территории.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1220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DEF2755-DB14-4A26-AA43-ADDDFA6EC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19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8CA10B-CD25-460F-8172-2EAC4069FA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202" y="1694938"/>
            <a:ext cx="3838450" cy="216557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306E574-7F30-43EE-A3BE-E5E3F5E99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202" y="4081943"/>
            <a:ext cx="3838449" cy="216223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67A15D5-625B-4409-9038-1F1174B0A6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6901" y="1682451"/>
            <a:ext cx="3838449" cy="21780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4DFD4DA-163B-4550-B19E-0211756389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6901" y="4094081"/>
            <a:ext cx="3838449" cy="216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67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E5A5B1-C5DC-4335-8956-085D042B58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953" y="1385756"/>
            <a:ext cx="3658326" cy="20601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F7F8EB6-94C6-4A2D-B7F4-F3A57C3233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02" y="1368818"/>
            <a:ext cx="3658326" cy="206018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27CDF70-E0DC-49F5-A584-142ACA9AA6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01" y="3707950"/>
            <a:ext cx="3658327" cy="2060182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C154DB3-7741-4CD7-A4A2-7390F9D20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2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FC2875-646A-1E18-4233-DD6B0D48B4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953" y="3707950"/>
            <a:ext cx="3658326" cy="206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973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D59CA7D-9E09-414B-9166-6D0E2961C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20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BFF428-146E-4468-93A5-BE785FC927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174" y="4026065"/>
            <a:ext cx="3861152" cy="21706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B4AA65A-CA90-40C3-B498-7D445A17D4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772" y="1526148"/>
            <a:ext cx="3892554" cy="217069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DD3403C-7D83-4FFC-BB3C-32B287DF96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6676" y="4026063"/>
            <a:ext cx="3909290" cy="220384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5B64C29-242E-4E07-830C-BC1F4A28AB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6676" y="1526148"/>
            <a:ext cx="3892552" cy="219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493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D59CA7D-9E09-414B-9166-6D0E2961C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21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C4AF00-5757-46E8-B3E6-AC064E7E5D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3046" y="1526148"/>
            <a:ext cx="3892554" cy="217285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2E7E5AF-E7BB-467A-8C12-EC38116F12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445" y="1526148"/>
            <a:ext cx="3892554" cy="218835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0D96F56-C3A3-4A74-841B-677FF51320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445" y="4040013"/>
            <a:ext cx="3892553" cy="218787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B422C0-21EF-4E35-893D-E8D854F165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3046" y="4055475"/>
            <a:ext cx="3892553" cy="21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5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Стало: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D59CA7D-9E09-414B-9166-6D0E2961C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22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523" y="1493422"/>
            <a:ext cx="3280756" cy="24605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21" y="1493422"/>
            <a:ext cx="3280757" cy="24605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524" y="4313278"/>
            <a:ext cx="3280756" cy="246056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22" y="4313278"/>
            <a:ext cx="3280756" cy="24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81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1A749A2-DF75-49E7-9D4A-0E779B8BE22E}"/>
              </a:ext>
            </a:extLst>
          </p:cNvPr>
          <p:cNvSpPr/>
          <p:nvPr/>
        </p:nvSpPr>
        <p:spPr>
          <a:xfrm>
            <a:off x="63816" y="1314131"/>
            <a:ext cx="4761103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</a:t>
            </a:r>
            <a:r>
              <a:rPr kumimoji="0" lang="ru-RU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,34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" y="738969"/>
            <a:ext cx="5037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ул. Штурвальная д.14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810817-84A7-464B-993C-7A532DD144C7}"/>
              </a:ext>
            </a:extLst>
          </p:cNvPr>
          <p:cNvSpPr txBox="1"/>
          <p:nvPr/>
        </p:nvSpPr>
        <p:spPr>
          <a:xfrm>
            <a:off x="157224" y="1687091"/>
            <a:ext cx="415429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работ: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АБП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бортового камня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садовых диванов </a:t>
            </a:r>
          </a:p>
          <a:p>
            <a:pPr marL="342900" indent="-342900"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урн </a:t>
            </a:r>
          </a:p>
          <a:p>
            <a:pPr marL="342900" indent="-342900"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детской площадки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газона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кустарников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МАФ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контейнерной площадки</a:t>
            </a:r>
          </a:p>
          <a:p>
            <a:pPr marL="342900" indent="-342900">
              <a:buAutoNum type="arabicPeriod" startAt="4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572" y="56534"/>
            <a:ext cx="578642" cy="7544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1BC3BF3-E282-4F8C-A9C8-6E4E979D308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066660" y="933506"/>
            <a:ext cx="3670810" cy="321103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31432C-310D-4EEE-BCBC-13110A83FFBC}"/>
              </a:ext>
            </a:extLst>
          </p:cNvPr>
          <p:cNvSpPr txBox="1"/>
          <p:nvPr/>
        </p:nvSpPr>
        <p:spPr>
          <a:xfrm>
            <a:off x="4407214" y="4290865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данной территории проводилось в 2012 году. На территории обустроены детские площадки. С момента последнего благоустройства прошло 11 лет, в связи с чем принято решение о необходимости благоустройства данной территории. </a:t>
            </a:r>
            <a:endParaRPr lang="ru-RU" sz="120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3C5B9F-E063-4C0B-ACEB-73EEDD234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751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A047AA-BB14-4024-85E4-D6074B1A61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126" y="1526148"/>
            <a:ext cx="3861152" cy="21744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8AEED8-5434-4909-8857-984784247B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97" y="1531565"/>
            <a:ext cx="3851532" cy="216898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0E81D33-AEF3-47EB-884B-6949E2E8BA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77" y="3847331"/>
            <a:ext cx="3861152" cy="217440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25E1DFA-DD7F-438C-ACE7-65DD91A6D1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46" y="3852749"/>
            <a:ext cx="3851532" cy="2168986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0A0B30F-E46F-49B6-90CB-87E5FF8A3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96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AB5D2C-5352-475E-AE3F-6B87A8EBF1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528" y="1424306"/>
            <a:ext cx="3836872" cy="21607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45160A-904A-438C-8152-EDD1960E33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00" y="1424306"/>
            <a:ext cx="3836872" cy="216073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C6E5AC7-C9B8-4FB0-9B09-82517A6759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02" y="3808708"/>
            <a:ext cx="3818070" cy="215014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74723F3-5480-418E-A8C9-803650DF8C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528" y="3808708"/>
            <a:ext cx="3836872" cy="2160730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86EE360-F7AF-4FB9-AA0C-1CA1FCB8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166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Стало: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86EE360-F7AF-4FB9-AA0C-1CA1FCB8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26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0" y="1659663"/>
            <a:ext cx="2981499" cy="22361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3" y="1659663"/>
            <a:ext cx="2988004" cy="22410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0" y="4229021"/>
            <a:ext cx="2981499" cy="22361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3" y="4229021"/>
            <a:ext cx="2988004" cy="224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51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1A749A2-DF75-49E7-9D4A-0E779B8BE22E}"/>
              </a:ext>
            </a:extLst>
          </p:cNvPr>
          <p:cNvSpPr/>
          <p:nvPr/>
        </p:nvSpPr>
        <p:spPr>
          <a:xfrm>
            <a:off x="260984" y="1274434"/>
            <a:ext cx="4761103" cy="58477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</a:t>
            </a:r>
            <a:r>
              <a:rPr kumimoji="0" lang="ru-RU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,68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38383" y="779643"/>
            <a:ext cx="5037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Штурвальная ул. 5 стр.1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810817-84A7-464B-993C-7A532DD144C7}"/>
              </a:ext>
            </a:extLst>
          </p:cNvPr>
          <p:cNvSpPr txBox="1"/>
          <p:nvPr/>
        </p:nvSpPr>
        <p:spPr>
          <a:xfrm>
            <a:off x="303402" y="1646389"/>
            <a:ext cx="415429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работ: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АБП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бортового камня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садовых диванов </a:t>
            </a:r>
          </a:p>
          <a:p>
            <a:pPr marL="342900" indent="-342900"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урн 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цветников 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газона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кустарников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МАФ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контейнерных площадок 2 шт.</a:t>
            </a:r>
          </a:p>
          <a:p>
            <a:pPr marL="342900" indent="-342900">
              <a:buFontTx/>
              <a:buAutoNum type="arabicPeriod" startAt="4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 startAt="4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4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572" y="56534"/>
            <a:ext cx="578642" cy="7544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208EF0-D365-4331-960C-CB1327AC03D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571999" y="1033702"/>
            <a:ext cx="4256753" cy="315644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7A7200E-E80C-4B97-8E4C-23E6AA655491}"/>
              </a:ext>
            </a:extLst>
          </p:cNvPr>
          <p:cNvSpPr txBox="1"/>
          <p:nvPr/>
        </p:nvSpPr>
        <p:spPr>
          <a:xfrm>
            <a:off x="4380819" y="4231010"/>
            <a:ext cx="46391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данной территории проводилось в 2016 году. На территории обустроены детские площадки. С момента последнего благоустройства прошло 6 лет, в связи с чем принято решение о необходимости благоустройства данной территории. </a:t>
            </a:r>
            <a:endParaRPr lang="ru-RU" sz="120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ADB82D-AD69-4C35-865D-2B6069B1D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189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794CFA-3190-4DC6-8B07-0DEB0F9987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799" y="1560947"/>
            <a:ext cx="3861152" cy="21744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053D33C-BDD4-4217-A4A6-4C57D42BAF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77" y="1560946"/>
            <a:ext cx="3861151" cy="21744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8655DEC-38D8-405C-89E2-070038A307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76" y="3922345"/>
            <a:ext cx="3861152" cy="217440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4C9F2E-CA38-4418-9536-6BCF764D01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910" y="3922346"/>
            <a:ext cx="3861152" cy="217440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B8FB4078-908F-4CB0-A238-ADF005452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182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46533F0-4E26-4D6E-8C36-E3BEA0F708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823" y="1560946"/>
            <a:ext cx="3861151" cy="217440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2DB2F7-011E-4B4E-B02C-7795863C10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84" y="1560946"/>
            <a:ext cx="3861151" cy="217440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DAEC65A-04D2-4214-BBB7-88B4C3C138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83" y="3933824"/>
            <a:ext cx="3861151" cy="21744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BF3F3EC-A110-4735-A12D-ED69CEEEF8D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068" y="3933823"/>
            <a:ext cx="3861152" cy="217440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D78400D8-9342-4A23-B7B0-3CD1425DA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11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67867E3-FD25-4C29-B734-B7E574C0B9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695" y="1367456"/>
            <a:ext cx="3660584" cy="20614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0FE017-8FFB-4125-86DC-9D69D2ABA4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43" y="1367456"/>
            <a:ext cx="3660584" cy="20614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41865A-09E6-42DC-B50D-E634DF49F7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44" y="3732480"/>
            <a:ext cx="3660583" cy="206145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C7DF2D5-B9CF-456B-AC1D-B46014DA2F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696" y="3732479"/>
            <a:ext cx="3660583" cy="2061453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2A9719F-F1D2-48E3-ABD4-E0D91B31D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7583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Стало: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D78400D8-9342-4A23-B7B0-3CD1425DA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30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860" y="1542368"/>
            <a:ext cx="2981499" cy="22361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4" y="1542368"/>
            <a:ext cx="2976080" cy="22320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1" y="4174260"/>
            <a:ext cx="2909455" cy="218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712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1A749A2-DF75-49E7-9D4A-0E779B8BE22E}"/>
              </a:ext>
            </a:extLst>
          </p:cNvPr>
          <p:cNvSpPr/>
          <p:nvPr/>
        </p:nvSpPr>
        <p:spPr>
          <a:xfrm>
            <a:off x="260984" y="1274434"/>
            <a:ext cx="4761103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</a:t>
            </a:r>
            <a:r>
              <a:rPr kumimoji="0" lang="ru-RU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,05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212951" y="787179"/>
            <a:ext cx="5037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Штурвальная ул. 3 стр.2, 5 стр.2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810817-84A7-464B-993C-7A532DD144C7}"/>
              </a:ext>
            </a:extLst>
          </p:cNvPr>
          <p:cNvSpPr txBox="1"/>
          <p:nvPr/>
        </p:nvSpPr>
        <p:spPr>
          <a:xfrm>
            <a:off x="260984" y="1638578"/>
            <a:ext cx="415429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работ: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АБП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бортового камня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садовых диванов </a:t>
            </a:r>
          </a:p>
          <a:p>
            <a:pPr marL="342900" indent="-342900"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урн </a:t>
            </a:r>
          </a:p>
          <a:p>
            <a:pPr marL="342900" indent="-342900"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детской площадки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спортивной площадки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площадки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воркаут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теннисных столов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цветников 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газона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кустарников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МАФ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контейнерной площадки</a:t>
            </a:r>
          </a:p>
          <a:p>
            <a:pPr marL="342900" indent="-342900">
              <a:buFontTx/>
              <a:buAutoNum type="arabicPeriod" startAt="4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4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572" y="56534"/>
            <a:ext cx="578642" cy="7544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7548F9A-7EDC-4540-9106-B4CF9997D34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179502" y="914516"/>
            <a:ext cx="3445126" cy="34361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8DEAA1E-6AD0-453E-A3E1-4434FEB3E788}"/>
              </a:ext>
            </a:extLst>
          </p:cNvPr>
          <p:cNvSpPr txBox="1"/>
          <p:nvPr/>
        </p:nvSpPr>
        <p:spPr>
          <a:xfrm>
            <a:off x="4206154" y="4454208"/>
            <a:ext cx="467686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данной территории проводилось в 2016 году. На территории обустроены детские площадки. С момента последнего благоустройства прошло 6 лет, в связи с чем принято решение о необходимости благоустройства данной территории.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5CCDF6-C4BB-4FED-937A-3D770C423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566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CEE959-C67C-4F37-8284-774C135EC7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337" y="1560947"/>
            <a:ext cx="3861152" cy="21744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BF166A-A7E8-4E05-BF01-EA4A3536F0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76" y="1560947"/>
            <a:ext cx="3861152" cy="21744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A10A743-8240-4BDF-A768-FB8315EFA8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73" y="3922346"/>
            <a:ext cx="3855155" cy="217102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3319E5F-68B0-4857-8D22-27D7F6338A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337" y="3922346"/>
            <a:ext cx="3855155" cy="2171026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83B074E-73DC-43B9-B590-2D1072B2C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0290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5F86A0-F431-4CCB-B869-9205CD1601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47" y="1614089"/>
            <a:ext cx="3861152" cy="217440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941EF05-D869-4E16-9E82-34BCBE70D6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444" y="1614089"/>
            <a:ext cx="3861154" cy="21744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181576E-91E3-41E4-BF6B-0D61EE889B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32" y="4067651"/>
            <a:ext cx="3861152" cy="21744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8CCCD3C-2CA6-427F-ADBC-227F93FDE0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446" y="4067650"/>
            <a:ext cx="3861152" cy="217440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0217290A-61E3-4842-8458-8B0582114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1273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EDE38D-7E3D-4F79-B45F-B4ACDAC6E9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446" y="1550945"/>
            <a:ext cx="3861152" cy="21744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BFA6DB-25F1-4329-9B27-BE960FDE86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47" y="1550944"/>
            <a:ext cx="3861152" cy="21744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B1D279C-3065-4DA7-86D2-E49099FE7A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48" y="3922346"/>
            <a:ext cx="3861151" cy="217440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3A6A92D-FB46-4FFF-8AFE-D99EC950E6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446" y="3941361"/>
            <a:ext cx="3861150" cy="217440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853C2CEA-606B-48AD-BBDB-C07DBDFA5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4529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D6BE78-6C1C-4093-9887-39596E8F91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622" y="1550943"/>
            <a:ext cx="3861152" cy="21744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86D22D9-3C2A-422F-8700-2901D4E7A7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622" y="3941362"/>
            <a:ext cx="3861152" cy="217440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C723D20-E143-4FC5-84B7-299FB64F0B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48" y="1550942"/>
            <a:ext cx="3861152" cy="217440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BE4163D-46B4-4278-8674-64BB75E89E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48" y="3922346"/>
            <a:ext cx="3861152" cy="217440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A0139B3B-A7F7-4050-8462-CFC83DC61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388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Стало: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A0139B3B-A7F7-4050-8462-CFC83DC61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36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60" y="1419684"/>
            <a:ext cx="3270019" cy="24525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2" y="1422023"/>
            <a:ext cx="3266902" cy="24501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60" y="4174117"/>
            <a:ext cx="3270019" cy="24525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2" y="4174117"/>
            <a:ext cx="3270018" cy="24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93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mpact" panose="020B0806030902050204" pitchFamily="34" charset="0"/>
              </a:rPr>
              <a:t>Стало: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2A9719F-F1D2-48E3-ABD4-E0D91B31D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4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29" y="1453626"/>
            <a:ext cx="3236421" cy="24273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72" y="1449503"/>
            <a:ext cx="3247505" cy="24356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29" y="4294159"/>
            <a:ext cx="3236422" cy="242731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55" y="4294159"/>
            <a:ext cx="3236422" cy="242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99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1A749A2-DF75-49E7-9D4A-0E779B8BE22E}"/>
              </a:ext>
            </a:extLst>
          </p:cNvPr>
          <p:cNvSpPr/>
          <p:nvPr/>
        </p:nvSpPr>
        <p:spPr>
          <a:xfrm>
            <a:off x="63816" y="1314131"/>
            <a:ext cx="4761103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0,68 га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152251" y="4629066"/>
            <a:ext cx="4672668" cy="1578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" y="738969"/>
            <a:ext cx="5037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ул. Штурвальная д.7 к.1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810817-84A7-464B-993C-7A532DD144C7}"/>
              </a:ext>
            </a:extLst>
          </p:cNvPr>
          <p:cNvSpPr txBox="1"/>
          <p:nvPr/>
        </p:nvSpPr>
        <p:spPr>
          <a:xfrm>
            <a:off x="152251" y="1747612"/>
            <a:ext cx="415429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работ: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АБП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бортового камня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садовых диванов </a:t>
            </a:r>
          </a:p>
          <a:p>
            <a:pPr marL="342900" indent="-342900"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урн </a:t>
            </a:r>
          </a:p>
          <a:p>
            <a:pPr marL="342900" indent="-342900"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детской площадки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цветников 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газона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кустарников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МАФ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572" y="56534"/>
            <a:ext cx="578642" cy="7544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D1E377F-CE7F-4C40-90B3-F7C2AD7A1F0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090312" y="809213"/>
            <a:ext cx="3354979" cy="35361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FC1E3B-D5E2-4E0C-ACFB-9D1A45450E52}"/>
              </a:ext>
            </a:extLst>
          </p:cNvPr>
          <p:cNvSpPr txBox="1"/>
          <p:nvPr/>
        </p:nvSpPr>
        <p:spPr>
          <a:xfrm>
            <a:off x="4166830" y="4592694"/>
            <a:ext cx="4824919" cy="95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данной территории проводилось в 2013 году. На территории обустроены детские площадки. С момента последнего благоустройства прошло 10 лет, в связи с чем принято решение о необходимости благоустройства данной территории. </a:t>
            </a:r>
            <a:r>
              <a:rPr lang="ru-RU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C9507DD-4D21-47FE-90B5-2ABF924F5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669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Было: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617ED38-EF40-4FB1-B18A-2B05C8C479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52" y="1539371"/>
            <a:ext cx="3663779" cy="20632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9F096C-470D-44D9-A165-C703A508BF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071" y="1531312"/>
            <a:ext cx="3663779" cy="206325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E13B902-A406-4DC5-A00E-D4574ABA19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3849249"/>
            <a:ext cx="3663779" cy="206325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AE8EDFA-69DC-4EED-B352-B5B7C8F57C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52" y="3849249"/>
            <a:ext cx="3663779" cy="2063253"/>
          </a:xfrm>
          <a:prstGeom prst="rect">
            <a:avLst/>
          </a:prstGeo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3B8626-6168-428A-868F-D33FDD1E9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422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Было: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848ABD-0F1F-4F62-BF4F-620FCAD6A6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226" y="1537801"/>
            <a:ext cx="3805374" cy="21429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6FC745F-AD5E-42AB-B00B-D7CAF3F697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3" y="1526148"/>
            <a:ext cx="3805375" cy="214299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C58343A-E9B1-45DA-9E7C-5CD23D4DBE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226" y="3840693"/>
            <a:ext cx="3805374" cy="214299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CA508BE-B5B6-4B06-B58D-F1C500AE7C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55" y="3840694"/>
            <a:ext cx="3805373" cy="2142991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8684BD-3713-4B4D-9D70-993922E2E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065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37338" y="4354817"/>
            <a:ext cx="8869322" cy="2411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" y="738969"/>
            <a:ext cx="90066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prstClr val="black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Стало:</a:t>
            </a:r>
            <a:endParaRPr lang="ru-RU" sz="2400" b="1" dirty="0">
              <a:solidFill>
                <a:prstClr val="black"/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279" y="32726"/>
            <a:ext cx="578642" cy="754453"/>
          </a:xfrm>
          <a:prstGeom prst="rect">
            <a:avLst/>
          </a:pr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8684BD-3713-4B4D-9D70-993922E2E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135" y="1404851"/>
            <a:ext cx="3275215" cy="24564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3" y="1404851"/>
            <a:ext cx="3275214" cy="24564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135" y="4266247"/>
            <a:ext cx="3275215" cy="24564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64" y="4292673"/>
            <a:ext cx="3275214" cy="245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66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93759"/>
          <a:stretch/>
        </p:blipFill>
        <p:spPr>
          <a:xfrm>
            <a:off x="-1" y="0"/>
            <a:ext cx="9144001" cy="787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6" y="0"/>
            <a:ext cx="3755461" cy="76816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1A749A2-DF75-49E7-9D4A-0E779B8BE22E}"/>
              </a:ext>
            </a:extLst>
          </p:cNvPr>
          <p:cNvSpPr/>
          <p:nvPr/>
        </p:nvSpPr>
        <p:spPr>
          <a:xfrm>
            <a:off x="273541" y="1345481"/>
            <a:ext cx="4761103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объекта: </a:t>
            </a:r>
            <a:r>
              <a:rPr kumimoji="0" lang="ru-RU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ru-RU" sz="16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га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434687" y="4535478"/>
            <a:ext cx="4691391" cy="175437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 данной территории частично проводилось в 2015 году. На территории обустроены детские площадки в количестве 2 шт.. С момента последнего благоустройства прошло 8 лет, в связи с чем принято решение о необходимости благоустройства данной территории.</a:t>
            </a:r>
          </a:p>
          <a:p>
            <a:pPr marL="0" indent="0" algn="just" defTabSz="365125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161395" y="746595"/>
            <a:ext cx="5037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prstClr val="black"/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ул. Сходненская д.46/14, 48, 50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810817-84A7-464B-993C-7A532DD144C7}"/>
              </a:ext>
            </a:extLst>
          </p:cNvPr>
          <p:cNvSpPr txBox="1"/>
          <p:nvPr/>
        </p:nvSpPr>
        <p:spPr>
          <a:xfrm>
            <a:off x="280390" y="1766562"/>
            <a:ext cx="415429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работ: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АБП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бортового камня</a:t>
            </a:r>
          </a:p>
          <a:p>
            <a:pPr marL="342900" indent="-342900">
              <a:buFontTx/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садовых диванов </a:t>
            </a:r>
          </a:p>
          <a:p>
            <a:pPr marL="342900" indent="-342900">
              <a:buAutoNum type="arabicPeriod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урн </a:t>
            </a:r>
          </a:p>
          <a:p>
            <a:pPr marL="342900" indent="-342900"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детских площадок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цветников 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газона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кустарников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МАФ</a:t>
            </a:r>
          </a:p>
          <a:p>
            <a:pPr marL="342900" indent="-342900">
              <a:buFontTx/>
              <a:buAutoNum type="arabicPeriod" startAt="4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контейнерных площадок 2 шт.</a:t>
            </a:r>
          </a:p>
          <a:p>
            <a:pPr marL="342900" indent="-342900">
              <a:buFontTx/>
              <a:buAutoNum type="arabicPeriod" startAt="4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4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ECE4A0-35AC-4D4C-8387-93D383C1F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572" y="56534"/>
            <a:ext cx="578642" cy="7544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83E929A-1F37-4BC8-A68C-FA59C213AA8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763628" y="819759"/>
            <a:ext cx="2731786" cy="3575494"/>
          </a:xfrm>
          <a:prstGeom prst="rect">
            <a:avLst/>
          </a:prstGeo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8F7D8D-4AD3-4552-A7BD-D345704E5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CE0FC-BBDC-464B-B5C8-F28E268A388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5587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1747</TotalTime>
  <Words>581</Words>
  <Application>Microsoft Office PowerPoint</Application>
  <PresentationFormat>Экран (4:3)</PresentationFormat>
  <Paragraphs>201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ФЕТИСОВА ЕКАТЕРИНА ВЛАДИМИРОВ</dc:creator>
  <cp:lastModifiedBy>Капанадзе Гиви Нодарович</cp:lastModifiedBy>
  <cp:revision>177</cp:revision>
  <dcterms:created xsi:type="dcterms:W3CDTF">2021-10-08T08:48:15Z</dcterms:created>
  <dcterms:modified xsi:type="dcterms:W3CDTF">2024-12-04T05:46:40Z</dcterms:modified>
</cp:coreProperties>
</file>